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0" r:id="rId6"/>
    <p:sldId id="261" r:id="rId7"/>
    <p:sldId id="262" r:id="rId8"/>
    <p:sldId id="1015" r:id="rId9"/>
    <p:sldId id="1080" r:id="rId10"/>
    <p:sldId id="1081" r:id="rId11"/>
    <p:sldId id="1084" r:id="rId12"/>
    <p:sldId id="1082" r:id="rId13"/>
    <p:sldId id="1083" r:id="rId14"/>
    <p:sldId id="1087" r:id="rId15"/>
    <p:sldId id="1088" r:id="rId16"/>
    <p:sldId id="1086" r:id="rId17"/>
    <p:sldId id="1089" r:id="rId18"/>
    <p:sldId id="1091" r:id="rId19"/>
    <p:sldId id="1090" r:id="rId20"/>
    <p:sldId id="1092" r:id="rId21"/>
    <p:sldId id="1093" r:id="rId22"/>
    <p:sldId id="1094" r:id="rId23"/>
    <p:sldId id="1095" r:id="rId24"/>
    <p:sldId id="1096" r:id="rId25"/>
    <p:sldId id="1097" r:id="rId26"/>
    <p:sldId id="1098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8C1178-6E48-1F24-2917-F043708C83F0}" name="MICHELE LOURENCO FOLHA" initials="MLF" userId="MICHELE LOURENCO FOLHA" providerId="None"/>
  <p188:author id="{D7123ECB-C47F-7920-2DC5-1A1C193F1FD2}" name="Michele L. Folha" initials="MLF" userId="Michele L. Folh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511"/>
    <a:srgbClr val="DC0615"/>
    <a:srgbClr val="F80C1D"/>
    <a:srgbClr val="C20E28"/>
    <a:srgbClr val="8C0917"/>
    <a:srgbClr val="004496"/>
    <a:srgbClr val="A6C4E5"/>
    <a:srgbClr val="004695"/>
    <a:srgbClr val="A40C21"/>
    <a:srgbClr val="F11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78F73-3043-8D14-63B8-EA5D3D7DBCC1}" v="20" dt="2022-01-30T20:58:29.227"/>
    <p1510:client id="{1921FF79-F617-284E-6A6F-C57A269F8D5F}" v="54" dt="2022-01-26T14:55:32.118"/>
    <p1510:client id="{699D7CE2-E8CF-475B-7495-381D273ED895}" v="1" dt="2022-01-26T11:59:38.351"/>
    <p1510:client id="{B0D1F2B9-739B-8E46-5040-8E13667AB93B}" v="51" dt="2022-01-26T14:14:45.850"/>
    <p1510:client id="{BB0503E8-73EB-B11A-4BB0-6D36E72E9EAA}" v="3" dt="2022-01-26T14:25:03.4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4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3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58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36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1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12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34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96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28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98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44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56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16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31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825004" y="3513602"/>
            <a:ext cx="8172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Engenharias e Estatística</a:t>
            </a:r>
            <a:endParaRPr lang="pt-BR" sz="54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25005" y="4213943"/>
            <a:ext cx="778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Cálculo aplicado à uma variável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7" t="30692" r="19037" b="30692"/>
          <a:stretch/>
        </p:blipFill>
        <p:spPr>
          <a:xfrm>
            <a:off x="11047473" y="6495634"/>
            <a:ext cx="890528" cy="14688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t="27909" r="18979" b="37442"/>
          <a:stretch/>
        </p:blipFill>
        <p:spPr>
          <a:xfrm>
            <a:off x="10133499" y="6484081"/>
            <a:ext cx="913974" cy="12916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4" r="51623" b="8955"/>
          <a:stretch/>
        </p:blipFill>
        <p:spPr>
          <a:xfrm>
            <a:off x="9425711" y="6419647"/>
            <a:ext cx="624874" cy="2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Exemplo 1</a:t>
            </a:r>
          </a:p>
        </p:txBody>
      </p:sp>
      <p:sp>
        <p:nvSpPr>
          <p:cNvPr id="14" name="Retângulo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1974" y="1293630"/>
            <a:ext cx="8086725" cy="3396123"/>
          </a:xfrm>
          <a:prstGeom prst="rect">
            <a:avLst/>
          </a:prstGeom>
          <a:blipFill rotWithShape="1">
            <a:blip r:embed="rId5"/>
            <a:stretch>
              <a:fillRect l="-1130" t="-1436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  <a:latin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3208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Regra do Quociente</a:t>
            </a:r>
          </a:p>
        </p:txBody>
      </p:sp>
      <p:sp>
        <p:nvSpPr>
          <p:cNvPr id="13" name="Retângulo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1500" y="1163173"/>
            <a:ext cx="7791450" cy="3319307"/>
          </a:xfrm>
          <a:prstGeom prst="rect">
            <a:avLst/>
          </a:prstGeom>
          <a:blipFill rotWithShape="1">
            <a:blip r:embed="rId5"/>
            <a:stretch>
              <a:fillRect l="-1252" t="-1471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  <a:latin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6505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Exemplo 2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029" y="1499449"/>
            <a:ext cx="7827942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4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Regra da Cadeia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69" y="1524553"/>
            <a:ext cx="8922895" cy="346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9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Regra da Cadeia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490" y="1041511"/>
            <a:ext cx="8514895" cy="53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5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Exemplo 3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802" y="767255"/>
            <a:ext cx="8639065" cy="52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52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Exemplo 4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774" y="1319601"/>
            <a:ext cx="7986452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420414" y="518291"/>
            <a:ext cx="11179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Derivada de Funções Exponenciais e Logarítmicas:</a:t>
            </a:r>
          </a:p>
        </p:txBody>
      </p:sp>
      <p:sp>
        <p:nvSpPr>
          <p:cNvPr id="10" name="Retângulo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6250" y="969228"/>
            <a:ext cx="7886699" cy="5960991"/>
          </a:xfrm>
          <a:prstGeom prst="rect">
            <a:avLst/>
          </a:prstGeom>
          <a:blipFill rotWithShape="1">
            <a:blip r:embed="rId5"/>
            <a:stretch>
              <a:fillRect l="-1159" t="-818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  <a:latin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57747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Exemplo 5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015" y="935520"/>
            <a:ext cx="7955970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2231136" y="518291"/>
            <a:ext cx="9368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Derivada de Funções Trigonométricas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568" y="1408001"/>
            <a:ext cx="9418320" cy="49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6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20E28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44185" y="1163463"/>
            <a:ext cx="6812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20E28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Prof. </a:t>
            </a:r>
            <a:r>
              <a:rPr lang="pt-BR" sz="3200" b="1" dirty="0" err="1">
                <a:solidFill>
                  <a:srgbClr val="C20E28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Antonio</a:t>
            </a:r>
            <a:r>
              <a:rPr lang="pt-BR" sz="3200" b="1" dirty="0">
                <a:solidFill>
                  <a:srgbClr val="C20E28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C. Eduardo</a:t>
            </a:r>
            <a:endParaRPr lang="pt-BR" sz="3200" dirty="0">
              <a:solidFill>
                <a:srgbClr val="C20E28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44186" y="1576529"/>
            <a:ext cx="6991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rgbClr val="8C0917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Mestre em Ensino de Matemática, licenciado em Matemática, pós graduado em </a:t>
            </a:r>
            <a:r>
              <a:rPr lang="pt-BR" sz="2400" i="1" dirty="0" err="1">
                <a:solidFill>
                  <a:srgbClr val="8C0917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Neuropsicopedagogia</a:t>
            </a:r>
            <a:r>
              <a:rPr lang="pt-BR" sz="2400" i="1" dirty="0">
                <a:solidFill>
                  <a:srgbClr val="8C0917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Clínica, Institucional e Educação especial. Atuo na Educação há mais de 25 anos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pic>
        <p:nvPicPr>
          <p:cNvPr id="11" name="Picture 8" descr="Resultado de imagem para ícone e-mnail">
            <a:extLst>
              <a:ext uri="{FF2B5EF4-FFF2-40B4-BE49-F238E27FC236}">
                <a16:creationId xmlns:a16="http://schemas.microsoft.com/office/drawing/2014/main" id="{B9E8D396-9B33-494C-839F-D56169928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06" y="4466946"/>
            <a:ext cx="787124" cy="78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F6D5C3-7CAB-4312-8090-F2427BAC6C65}"/>
              </a:ext>
            </a:extLst>
          </p:cNvPr>
          <p:cNvSpPr txBox="1"/>
          <p:nvPr/>
        </p:nvSpPr>
        <p:spPr>
          <a:xfrm>
            <a:off x="6545130" y="4612038"/>
            <a:ext cx="340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2400" kern="0" dirty="0">
                <a:latin typeface="Calibri" panose="020F0502020204030204"/>
                <a:cs typeface="Arial"/>
                <a:sym typeface="Arial"/>
              </a:rPr>
              <a:t>antonio.eduardo@fmu.br</a:t>
            </a:r>
          </a:p>
        </p:txBody>
      </p:sp>
    </p:spTree>
    <p:extLst>
      <p:ext uri="{BB962C8B-B14F-4D97-AF65-F5344CB8AC3E}">
        <p14:creationId xmlns:p14="http://schemas.microsoft.com/office/powerpoint/2010/main" val="2501113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2231136" y="518291"/>
            <a:ext cx="9368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Derivada de Funções Trigonométricas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344" y="1244454"/>
            <a:ext cx="9165670" cy="436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97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2231136" y="518291"/>
            <a:ext cx="9368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Exemplo 6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432" y="1041511"/>
            <a:ext cx="10451618" cy="45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8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2231136" y="518291"/>
            <a:ext cx="9368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Exemplo 7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88" y="1252539"/>
            <a:ext cx="9308951" cy="488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73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2231136" y="518291"/>
            <a:ext cx="9368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Derivadas Estudadas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822960" y="1041512"/>
            <a:ext cx="10776720" cy="426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Nós estudamos nesta aula:</a:t>
            </a:r>
          </a:p>
          <a:p>
            <a:endParaRPr lang="pt-BR" sz="3600" dirty="0"/>
          </a:p>
          <a:p>
            <a:r>
              <a:rPr lang="pt-BR" sz="3600" dirty="0"/>
              <a:t>Regras de derivação: soma e diferenças, produtos e quocientes;</a:t>
            </a:r>
          </a:p>
          <a:p>
            <a:r>
              <a:rPr lang="pt-BR" sz="3600" dirty="0"/>
              <a:t>Regra de derivação da Cadeia;</a:t>
            </a:r>
          </a:p>
          <a:p>
            <a:r>
              <a:rPr lang="pt-BR" sz="3600" dirty="0"/>
              <a:t>Derivada de funções exponenciais e logarítmicas;</a:t>
            </a:r>
          </a:p>
          <a:p>
            <a:r>
              <a:rPr lang="pt-BR" sz="3600" dirty="0"/>
              <a:t>Derivadas das funções trigonométricas.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440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83172A-964B-4DED-818C-F3CC9A724421}"/>
              </a:ext>
            </a:extLst>
          </p:cNvPr>
          <p:cNvSpPr txBox="1"/>
          <p:nvPr/>
        </p:nvSpPr>
        <p:spPr>
          <a:xfrm>
            <a:off x="2401958" y="2875002"/>
            <a:ext cx="7126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C20E28"/>
                </a:solidFill>
                <a:latin typeface="Poppins" panose="00000500000000000000" pitchFamily="50" charset="0"/>
              </a:rPr>
              <a:t>NOSSA DISCIPLINA</a:t>
            </a:r>
          </a:p>
        </p:txBody>
      </p:sp>
    </p:spTree>
    <p:extLst>
      <p:ext uri="{BB962C8B-B14F-4D97-AF65-F5344CB8AC3E}">
        <p14:creationId xmlns:p14="http://schemas.microsoft.com/office/powerpoint/2010/main" val="364045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898577" y="2353790"/>
            <a:ext cx="48085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Principais Regras de Diferenciação</a:t>
            </a:r>
            <a:endParaRPr lang="pt-BR" sz="54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grpSp>
        <p:nvGrpSpPr>
          <p:cNvPr id="33" name="Agrupar 32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4" name="Imagem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5B3550A-B6B0-4BA1-BE5F-8036972D8933}"/>
              </a:ext>
            </a:extLst>
          </p:cNvPr>
          <p:cNvSpPr txBox="1"/>
          <p:nvPr/>
        </p:nvSpPr>
        <p:spPr>
          <a:xfrm>
            <a:off x="6308035" y="1495931"/>
            <a:ext cx="5685181" cy="2491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</a:pPr>
            <a:r>
              <a:rPr lang="pt-BR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Principais regras de diferenciação;</a:t>
            </a:r>
          </a:p>
          <a:p>
            <a:pPr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</a:pPr>
            <a:r>
              <a:rPr lang="pt-BR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Regra da Cadeia;</a:t>
            </a:r>
          </a:p>
          <a:p>
            <a:pPr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</a:pPr>
            <a:r>
              <a:rPr lang="pt-BR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Diferenciação de funções exponenciais e logarítmicas;</a:t>
            </a:r>
          </a:p>
          <a:p>
            <a:pPr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</a:pPr>
            <a:r>
              <a:rPr lang="pt-BR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Diferenciação de funções trigonométricas. </a:t>
            </a:r>
            <a:endParaRPr lang="pt-BR" sz="2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84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4330262" y="518291"/>
            <a:ext cx="7269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DERIVADA DE UMA FUNÇÃO CONSTANTE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685" y="1764648"/>
            <a:ext cx="9428993" cy="358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8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2228193" y="518291"/>
            <a:ext cx="9371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Regra da Potência</a:t>
            </a:r>
          </a:p>
        </p:txBody>
      </p:sp>
      <p:sp>
        <p:nvSpPr>
          <p:cNvPr id="9" name="Retângulo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2923" y="1116375"/>
            <a:ext cx="7867651" cy="5224700"/>
          </a:xfrm>
          <a:prstGeom prst="rect">
            <a:avLst/>
          </a:prstGeom>
          <a:blipFill rotWithShape="1">
            <a:blip r:embed="rId5"/>
            <a:stretch>
              <a:fillRect l="-1162" t="-933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  <a:latin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566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1008993" y="518291"/>
            <a:ext cx="10590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Regras da homogeneidade</a:t>
            </a:r>
          </a:p>
        </p:txBody>
      </p:sp>
      <p:sp>
        <p:nvSpPr>
          <p:cNvPr id="9" name="Retângulo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1080611"/>
            <a:ext cx="7943850" cy="6399316"/>
          </a:xfrm>
          <a:prstGeom prst="rect">
            <a:avLst/>
          </a:prstGeom>
          <a:blipFill rotWithShape="1">
            <a:blip r:embed="rId5"/>
            <a:stretch>
              <a:fillRect l="-1151" t="-762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  <a:latin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606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2585545" y="518291"/>
            <a:ext cx="9014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Regra da soma e diferença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524" y="1447628"/>
            <a:ext cx="9094426" cy="44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5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2585545" y="518291"/>
            <a:ext cx="9014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Regra do Produto</a:t>
            </a:r>
          </a:p>
        </p:txBody>
      </p:sp>
      <p:sp>
        <p:nvSpPr>
          <p:cNvPr id="10" name="Retângulo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3425" y="1165563"/>
            <a:ext cx="7734300" cy="3416320"/>
          </a:xfrm>
          <a:prstGeom prst="rect">
            <a:avLst/>
          </a:prstGeom>
          <a:blipFill rotWithShape="1">
            <a:blip r:embed="rId5"/>
            <a:stretch>
              <a:fillRect l="-1182" t="-1426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  <a:latin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7248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89d00056-fa32-461e-8a7c-437dd09b5746" xsi:nil="true"/>
    <MigrationWizIdPermissions xmlns="89d00056-fa32-461e-8a7c-437dd09b5746" xsi:nil="true"/>
    <MigrationWizIdPermissionLevels xmlns="89d00056-fa32-461e-8a7c-437dd09b5746" xsi:nil="true"/>
    <MigrationWizIdDocumentLibraryPermissions xmlns="89d00056-fa32-461e-8a7c-437dd09b5746" xsi:nil="true"/>
    <MigrationWizId xmlns="89d00056-fa32-461e-8a7c-437dd09b574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443C6DBA12C4E861EA20F9EBCFAE9" ma:contentTypeVersion="10" ma:contentTypeDescription="Create a new document." ma:contentTypeScope="" ma:versionID="8abf38490f4858089f326719bf183517">
  <xsd:schema xmlns:xsd="http://www.w3.org/2001/XMLSchema" xmlns:xs="http://www.w3.org/2001/XMLSchema" xmlns:p="http://schemas.microsoft.com/office/2006/metadata/properties" xmlns:ns2="89d00056-fa32-461e-8a7c-437dd09b5746" targetNamespace="http://schemas.microsoft.com/office/2006/metadata/properties" ma:root="true" ma:fieldsID="894fd5d7c31a5dab14905c408576fbe9" ns2:_="">
    <xsd:import namespace="89d00056-fa32-461e-8a7c-437dd09b5746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0056-fa32-461e-8a7c-437dd09b5746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8F1FCA-16B6-4A5D-BBD6-8806AA6AE62F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89d00056-fa32-461e-8a7c-437dd09b5746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08E0C0F-5A44-4D70-9182-B36480EF3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00056-fa32-461e-8a7c-437dd09b57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B3E4D9-47EF-4F8C-A8BA-B1B492D9FB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5620</TotalTime>
  <Words>177</Words>
  <Application>Microsoft Office PowerPoint</Application>
  <PresentationFormat>Widescreen</PresentationFormat>
  <Paragraphs>42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Poppins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ECOM HOLDING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Braga</dc:creator>
  <cp:lastModifiedBy>Antonio Carlos Eduardo</cp:lastModifiedBy>
  <cp:revision>150</cp:revision>
  <dcterms:created xsi:type="dcterms:W3CDTF">2021-06-29T00:28:23Z</dcterms:created>
  <dcterms:modified xsi:type="dcterms:W3CDTF">2024-09-23T21:57:43Z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0x010100026443C6DBA12C4E861EA20F9EBCFAE9</vt:lpwstr>
  </property>
</Properties>
</file>