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0" r:id="rId6"/>
    <p:sldId id="261" r:id="rId7"/>
    <p:sldId id="262" r:id="rId8"/>
    <p:sldId id="1015" r:id="rId9"/>
    <p:sldId id="1080" r:id="rId10"/>
    <p:sldId id="1081" r:id="rId11"/>
    <p:sldId id="1084" r:id="rId12"/>
    <p:sldId id="1082" r:id="rId13"/>
    <p:sldId id="1083" r:id="rId14"/>
    <p:sldId id="1087" r:id="rId15"/>
    <p:sldId id="1088" r:id="rId16"/>
    <p:sldId id="1086" r:id="rId17"/>
    <p:sldId id="1089" r:id="rId18"/>
    <p:sldId id="1091" r:id="rId19"/>
    <p:sldId id="1090" r:id="rId20"/>
    <p:sldId id="1092" r:id="rId21"/>
    <p:sldId id="1093" r:id="rId22"/>
    <p:sldId id="1016" r:id="rId23"/>
    <p:sldId id="1094" r:id="rId24"/>
    <p:sldId id="1095" r:id="rId25"/>
    <p:sldId id="1098" r:id="rId26"/>
    <p:sldId id="1100" r:id="rId27"/>
    <p:sldId id="1099" r:id="rId28"/>
    <p:sldId id="1096" r:id="rId29"/>
    <p:sldId id="1101" r:id="rId30"/>
    <p:sldId id="1102" r:id="rId31"/>
    <p:sldId id="1103" r:id="rId32"/>
    <p:sldId id="1104" r:id="rId33"/>
    <p:sldId id="1105" r:id="rId34"/>
    <p:sldId id="1106" r:id="rId35"/>
    <p:sldId id="1107" r:id="rId36"/>
    <p:sldId id="1108" r:id="rId37"/>
    <p:sldId id="1109" r:id="rId38"/>
    <p:sldId id="1110" r:id="rId39"/>
    <p:sldId id="1111" r:id="rId40"/>
    <p:sldId id="1112" r:id="rId41"/>
    <p:sldId id="1113" r:id="rId42"/>
    <p:sldId id="1114" r:id="rId43"/>
    <p:sldId id="1115" r:id="rId44"/>
    <p:sldId id="1117" r:id="rId45"/>
    <p:sldId id="1118" r:id="rId46"/>
    <p:sldId id="1119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C1178-6E48-1F24-2917-F043708C83F0}" name="MICHELE LOURENCO FOLHA" initials="MLF" userId="MICHELE LOURENCO FOLHA" providerId="None"/>
  <p188:author id="{D7123ECB-C47F-7920-2DC5-1A1C193F1FD2}" name="Michele L. Folha" initials="MLF" userId="Michele L. Folh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511"/>
    <a:srgbClr val="DC0615"/>
    <a:srgbClr val="F80C1D"/>
    <a:srgbClr val="C20E28"/>
    <a:srgbClr val="8C0917"/>
    <a:srgbClr val="004496"/>
    <a:srgbClr val="A6C4E5"/>
    <a:srgbClr val="004695"/>
    <a:srgbClr val="A40C21"/>
    <a:srgbClr val="F11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78F73-3043-8D14-63B8-EA5D3D7DBCC1}" v="20" dt="2022-01-30T20:58:29.227"/>
    <p1510:client id="{1921FF79-F617-284E-6A6F-C57A269F8D5F}" v="54" dt="2022-01-26T14:55:32.118"/>
    <p1510:client id="{699D7CE2-E8CF-475B-7495-381D273ED895}" v="1" dt="2022-01-26T11:59:38.351"/>
    <p1510:client id="{B0D1F2B9-739B-8E46-5040-8E13667AB93B}" v="51" dt="2022-01-26T14:14:45.850"/>
    <p1510:client id="{BB0503E8-73EB-B11A-4BB0-6D36E72E9EAA}" v="3" dt="2022-01-26T14:25:03.4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58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3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1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3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9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28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9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44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16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0E2C-1409-4884-9390-F370378D0A35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B2CF-4201-444E-B1A6-0AB3D718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3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25004" y="3513602"/>
            <a:ext cx="8396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Engenharias e Estatística</a:t>
            </a:r>
            <a:endParaRPr lang="pt-BR" sz="5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5005" y="4213943"/>
            <a:ext cx="839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Cálculo aplicado a uma variável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30692" r="19037" b="30692"/>
          <a:stretch/>
        </p:blipFill>
        <p:spPr>
          <a:xfrm>
            <a:off x="11047473" y="6495634"/>
            <a:ext cx="890528" cy="14688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27909" r="18979" b="37442"/>
          <a:stretch/>
        </p:blipFill>
        <p:spPr>
          <a:xfrm>
            <a:off x="10133499" y="6484081"/>
            <a:ext cx="913974" cy="1291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51623" b="8955"/>
          <a:stretch/>
        </p:blipFill>
        <p:spPr>
          <a:xfrm>
            <a:off x="9425711" y="6419647"/>
            <a:ext cx="624874" cy="2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229710"/>
            <a:ext cx="10680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Limite pela direita</a:t>
            </a: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latin typeface="Poppins" panose="00000500000000000000" pitchFamily="50" charset="0"/>
                <a:sym typeface="Arial"/>
              </a:rPr>
              <a:t>Consideremos uma sucessão que convirja para 3  pela esquerda, por exemplo, ( 3,1; 3,01; 3,001;...). Nesse caso, como x é maior que 3, a expressão  de f(x) é f(x) = 2x. Assim,  temos a seguinte correspondência: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764" y="1229710"/>
            <a:ext cx="2274247" cy="52327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86416" y="5400994"/>
            <a:ext cx="1081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B10511"/>
                </a:solidFill>
                <a:latin typeface="TimesNewRomanPSMT"/>
              </a:rPr>
              <a:t>Assim, percebe-se intuitivamente que quando 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x 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tende a 3 pela direita, 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f 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(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x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) tende a 6, e escrevemos: </a:t>
            </a:r>
            <a:endParaRPr lang="pt-BR" dirty="0">
              <a:solidFill>
                <a:srgbClr val="B1051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435" y="3196174"/>
            <a:ext cx="1797329" cy="164909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644" y="5877069"/>
            <a:ext cx="229584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229710"/>
            <a:ext cx="10680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Limite pela esquerda</a:t>
            </a: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latin typeface="Poppins" panose="00000500000000000000" pitchFamily="50" charset="0"/>
                <a:sym typeface="Arial"/>
              </a:rPr>
              <a:t>Consideremos uma sucessão que convirja para 3  pela esquerda, por exemplo, ( 2,9; 2,99; 2,999;...). Nesse caso, como ´é menor que 3, a expressão  de f(x) é f(x) = x + 2. Assim,  temos a seguinte correspondência: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764" y="1229710"/>
            <a:ext cx="2274247" cy="523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709" y="3215978"/>
            <a:ext cx="2062939" cy="184615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86416" y="5400994"/>
            <a:ext cx="1081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B10511"/>
                </a:solidFill>
                <a:latin typeface="TimesNewRomanPSMT"/>
              </a:rPr>
              <a:t>Assim, percebe-se intuitivamente que quando 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x 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tende a 3 pela esquerda, 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f 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(</a:t>
            </a:r>
            <a:r>
              <a:rPr lang="pt-BR" i="1" dirty="0">
                <a:solidFill>
                  <a:srgbClr val="B10511"/>
                </a:solidFill>
                <a:latin typeface="TimesNewRomanPS-ItalicMT"/>
              </a:rPr>
              <a:t>x</a:t>
            </a:r>
            <a:r>
              <a:rPr lang="pt-BR" dirty="0">
                <a:solidFill>
                  <a:srgbClr val="B10511"/>
                </a:solidFill>
                <a:latin typeface="TimesNewRomanPSMT"/>
              </a:rPr>
              <a:t>) tende a 5, e escrevemos: </a:t>
            </a:r>
            <a:endParaRPr lang="pt-BR" dirty="0">
              <a:solidFill>
                <a:srgbClr val="B1051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435" y="5825136"/>
            <a:ext cx="206721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5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229710"/>
            <a:ext cx="1040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Nesse caso, como os limites laterais existem, mas são diferentes, dizemos que não existe o limite global de </a:t>
            </a:r>
            <a:r>
              <a:rPr lang="pt-BR" i="1" dirty="0"/>
              <a:t>f 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quando </a:t>
            </a:r>
            <a:r>
              <a:rPr lang="pt-BR" i="1" dirty="0"/>
              <a:t>x </a:t>
            </a:r>
            <a:r>
              <a:rPr lang="pt-BR" dirty="0"/>
              <a:t>tende a 3. A Figura representa o gráfico desta função e evidencia os limites laterais. </a:t>
            </a:r>
            <a:endParaRPr lang="pt-BR" sz="2000" b="1" dirty="0">
              <a:latin typeface="Poppins" panose="00000500000000000000" pitchFamily="50" charset="0"/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19" y="2853600"/>
            <a:ext cx="2274247" cy="5232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310" y="2064240"/>
            <a:ext cx="3771586" cy="28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472398"/>
            <a:ext cx="10501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sym typeface="Arial"/>
              </a:rPr>
              <a:t>Consideremos a função dada por: </a:t>
            </a: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B10511"/>
              </a:solidFill>
              <a:latin typeface="Poppins" panose="00000500000000000000" pitchFamily="50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sym typeface="Arial"/>
              </a:rPr>
              <a:t>E calculemos os limites laterais quando x tende a 3</a:t>
            </a:r>
            <a:endParaRPr lang="pt-BR" sz="2000" b="1" dirty="0">
              <a:solidFill>
                <a:srgbClr val="B10511"/>
              </a:solidFill>
              <a:sym typeface="Arial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129" y="1315587"/>
            <a:ext cx="3286584" cy="8954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86416" y="2934648"/>
            <a:ext cx="1062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Considerando as mesmas sucessões usadas no exemplo anterior para caracterizar que </a:t>
            </a:r>
            <a:r>
              <a:rPr lang="pt-BR" i="1" dirty="0">
                <a:latin typeface="TimesNewRomanPS-ItalicMT"/>
              </a:rPr>
              <a:t>x </a:t>
            </a:r>
            <a:r>
              <a:rPr lang="pt-BR" dirty="0">
                <a:latin typeface="TimesNewRomanPSMT"/>
              </a:rPr>
              <a:t>tende a 3 pela esquerda e pela direita, percebemos que: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48" y="3705041"/>
            <a:ext cx="2362530" cy="142894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86416" y="5258052"/>
            <a:ext cx="10231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Portanto, nesse caso, como os limites laterais são iguais, podemos escrever: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10" y="5711970"/>
            <a:ext cx="251495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661610" y="1041511"/>
            <a:ext cx="10501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sym typeface="Arial"/>
              </a:rPr>
              <a:t>Consideremos a função dada por: </a:t>
            </a: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B10511"/>
              </a:solidFill>
              <a:latin typeface="Poppins" panose="00000500000000000000" pitchFamily="50" charset="0"/>
              <a:sym typeface="Arial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869" y="987649"/>
            <a:ext cx="2989546" cy="81454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03952" y="2109764"/>
            <a:ext cx="10680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É importante observarmos, neste exemplo que no cálculo do limite de f (x), quando x tende a 3, não importa o valor da imagem para x = 3, mas importa o que ocorre com as imagens quando x está próximo de 3, mantendo-se diferente de 3. A figura representa o gráfico de f (x).Considerando as mesmas sucessões usadas no exemplo anterior para caracterizar que </a:t>
            </a:r>
            <a:r>
              <a:rPr lang="pt-BR" i="1" dirty="0">
                <a:latin typeface="TimesNewRomanPS-ItalicMT"/>
              </a:rPr>
              <a:t>x </a:t>
            </a:r>
            <a:r>
              <a:rPr lang="pt-BR" dirty="0">
                <a:latin typeface="TimesNewRomanPSMT"/>
              </a:rPr>
              <a:t>tende a 3 pela esquerda e pela direita, percebemos que: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09" y="3695767"/>
            <a:ext cx="3455105" cy="27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5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Exemplo 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1187669" y="1228755"/>
            <a:ext cx="9830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sym typeface="Arial"/>
              </a:rPr>
              <a:t>Consideremos a função f (x) = x² e calculemos seus limites laterais quando x tende a 3.</a:t>
            </a: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solidFill>
                  <a:srgbClr val="B10511"/>
                </a:solidFill>
                <a:sym typeface="Arial"/>
              </a:rPr>
              <a:t>Usando as mesmas sucessões que convergem para 3 dos exemplos anteriores, teremos: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34058" y="5394775"/>
            <a:ext cx="10231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Portanto, nesse caso, como os limites laterais são iguais, podemos escrever: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87669" y="2295113"/>
            <a:ext cx="214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Limite pela esquerda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91429" y="2313459"/>
            <a:ext cx="187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Limite pela direita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69" y="2711809"/>
            <a:ext cx="1844660" cy="17077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1428" y="2711702"/>
            <a:ext cx="1926269" cy="176971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647" y="4640677"/>
            <a:ext cx="3682007" cy="40681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178" y="4604057"/>
            <a:ext cx="3909849" cy="49394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9074" y="5272137"/>
            <a:ext cx="2086266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Propriedades dos limites: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41C658D-0C67-4A91-B563-3F4020C0818C}"/>
                  </a:ext>
                </a:extLst>
              </p:cNvPr>
              <p:cNvSpPr/>
              <p:nvPr/>
            </p:nvSpPr>
            <p:spPr>
              <a:xfrm>
                <a:off x="1187669" y="1228755"/>
                <a:ext cx="10247586" cy="1048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defTabSz="121917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pt-BR" dirty="0"/>
                  <a:t>As seguintes propriedades dos limites podem ser provadas: </a:t>
                </a: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pt-BR" dirty="0"/>
                  <a:t>Se </a:t>
                </a:r>
                <a:r>
                  <a:rPr lang="pt-BR" i="1" dirty="0"/>
                  <a:t>f </a:t>
                </a:r>
                <a:r>
                  <a:rPr lang="pt-BR" dirty="0"/>
                  <a:t>e </a:t>
                </a:r>
                <a:r>
                  <a:rPr lang="pt-BR" i="1" dirty="0"/>
                  <a:t>g </a:t>
                </a:r>
                <a:r>
                  <a:rPr lang="pt-BR" dirty="0"/>
                  <a:t>são funções tais que existam e sejam números reais os limites: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𝑒𝑛𝑡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: </m:t>
                            </m:r>
                          </m:e>
                        </m:func>
                      </m:e>
                    </m:fun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41C658D-0C67-4A91-B563-3F4020C08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9" y="1228755"/>
                <a:ext cx="10247586" cy="1048749"/>
              </a:xfrm>
              <a:prstGeom prst="rect">
                <a:avLst/>
              </a:prstGeom>
              <a:blipFill>
                <a:blip r:embed="rId5"/>
                <a:stretch>
                  <a:fillRect l="-416" b="-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397" y="2355088"/>
            <a:ext cx="5658640" cy="75258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35" y="3085574"/>
            <a:ext cx="8030696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Propriedades dos limites: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41C658D-0C67-4A91-B563-3F4020C0818C}"/>
                  </a:ext>
                </a:extLst>
              </p:cNvPr>
              <p:cNvSpPr/>
              <p:nvPr/>
            </p:nvSpPr>
            <p:spPr>
              <a:xfrm>
                <a:off x="1187669" y="1228755"/>
                <a:ext cx="10247586" cy="46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defTabSz="121917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pt-BR" dirty="0"/>
                  <a:t>Assim, por exemplo, podemos calcular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𝑠𝑒𝑔𝑢𝑖𝑛𝑡𝑒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𝑓𝑜𝑟𝑚𝑎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fun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41C658D-0C67-4A91-B563-3F4020C08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9" y="1228755"/>
                <a:ext cx="10247586" cy="463012"/>
              </a:xfrm>
              <a:prstGeom prst="rect">
                <a:avLst/>
              </a:prstGeom>
              <a:blipFill>
                <a:blip r:embed="rId5"/>
                <a:stretch>
                  <a:fillRect l="-416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328" y="2142403"/>
            <a:ext cx="940248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Testando os seus limites...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93" y="1281033"/>
            <a:ext cx="10384221" cy="47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54581" y="2696688"/>
            <a:ext cx="95264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Poppins"/>
                <a:cs typeface="Poppins"/>
              </a:rPr>
              <a:t>Formas indeterminadas</a:t>
            </a:r>
            <a:endParaRPr lang="pt-BR" sz="54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30692" r="19037" b="30692"/>
          <a:stretch/>
        </p:blipFill>
        <p:spPr>
          <a:xfrm>
            <a:off x="11047473" y="6495634"/>
            <a:ext cx="890528" cy="14688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27909" r="18979" b="37442"/>
          <a:stretch/>
        </p:blipFill>
        <p:spPr>
          <a:xfrm>
            <a:off x="10133499" y="6484081"/>
            <a:ext cx="913974" cy="1291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51623" b="8955"/>
          <a:stretch/>
        </p:blipFill>
        <p:spPr>
          <a:xfrm>
            <a:off x="9425711" y="6419647"/>
            <a:ext cx="624874" cy="2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20E2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4185" y="1163463"/>
            <a:ext cx="681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Prof. </a:t>
            </a:r>
            <a:r>
              <a:rPr lang="pt-BR" sz="3200" b="1" dirty="0" err="1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Antonio</a:t>
            </a:r>
            <a:r>
              <a:rPr lang="pt-BR" sz="3200" b="1" dirty="0">
                <a:solidFill>
                  <a:srgbClr val="C20E28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C. Eduardo</a:t>
            </a:r>
            <a:endParaRPr lang="pt-BR" sz="3200" dirty="0">
              <a:solidFill>
                <a:srgbClr val="C20E28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4186" y="1576529"/>
            <a:ext cx="699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Mestre em Ensino de Matemática, licenciado em Matemática, pós graduado em </a:t>
            </a:r>
            <a:r>
              <a:rPr lang="pt-BR" sz="2400" i="1" dirty="0" err="1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Neuropsicopedagogia</a:t>
            </a:r>
            <a:r>
              <a:rPr lang="pt-BR" sz="2400" i="1" dirty="0">
                <a:solidFill>
                  <a:srgbClr val="8C091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Clínica, Institucional e Educação especial. Atuo na Educação há mais de 25 anos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pic>
        <p:nvPicPr>
          <p:cNvPr id="11" name="Picture 8" descr="Resultado de imagem para ícone e-mnail">
            <a:extLst>
              <a:ext uri="{FF2B5EF4-FFF2-40B4-BE49-F238E27FC236}">
                <a16:creationId xmlns:a16="http://schemas.microsoft.com/office/drawing/2014/main" id="{B9E8D396-9B33-494C-839F-D5616992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06" y="4466946"/>
            <a:ext cx="787124" cy="7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F6D5C3-7CAB-4312-8090-F2427BAC6C65}"/>
              </a:ext>
            </a:extLst>
          </p:cNvPr>
          <p:cNvSpPr txBox="1"/>
          <p:nvPr/>
        </p:nvSpPr>
        <p:spPr>
          <a:xfrm>
            <a:off x="6545130" y="4612038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2400" kern="0" dirty="0">
                <a:latin typeface="Calibri" panose="020F0502020204030204"/>
                <a:cs typeface="Arial"/>
                <a:sym typeface="Arial"/>
              </a:rPr>
              <a:t>antonio.eduardo@fmu.br</a:t>
            </a:r>
          </a:p>
        </p:txBody>
      </p:sp>
    </p:spTree>
    <p:extLst>
      <p:ext uri="{BB962C8B-B14F-4D97-AF65-F5344CB8AC3E}">
        <p14:creationId xmlns:p14="http://schemas.microsoft.com/office/powerpoint/2010/main" val="250111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Formas Indeterminadas: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931680" y="1403469"/>
                <a:ext cx="10668000" cy="192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dirty="0"/>
                  <a:t>Consideremos a função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pt-BR" sz="2000" i="1" dirty="0"/>
                  <a:t>  e veja</a:t>
                </a:r>
                <a:r>
                  <a:rPr lang="pt-BR" sz="2000" dirty="0"/>
                  <a:t>mos qual o limite quando </a:t>
                </a:r>
                <a:r>
                  <a:rPr lang="pt-BR" sz="2000" i="1" dirty="0"/>
                  <a:t>x </a:t>
                </a:r>
                <a:r>
                  <a:rPr lang="pt-BR" sz="2000" dirty="0"/>
                  <a:t>tende a 2; se </a:t>
                </a:r>
                <a:r>
                  <a:rPr lang="pt-BR" sz="2000" i="1" dirty="0"/>
                  <a:t>x </a:t>
                </a:r>
                <a:r>
                  <a:rPr lang="pt-BR" sz="2000" dirty="0"/>
                  <a:t>tender a 2 pela esquerda ou pela direita, notamos que o numerador tende a 0, bem como o denominador. Teríamos então uma fração impossível de ser calculada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é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𝑐h𝑎𝑚𝑎𝑑𝑎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𝑓𝑜𝑟𝑚𝑎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𝑖𝑛𝑑𝑒𝑡𝑒𝑟𝑚𝑖𝑛𝑎𝑑𝑎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000" dirty="0"/>
              </a:p>
              <a:p>
                <a:r>
                  <a:rPr lang="pt-BR" sz="2000" dirty="0"/>
                  <a:t>Todavia, observamos que a expressão de </a:t>
                </a:r>
                <a:r>
                  <a:rPr lang="pt-BR" sz="2000" i="1" dirty="0"/>
                  <a:t>f </a:t>
                </a:r>
                <a:r>
                  <a:rPr lang="pt-BR" sz="2000" dirty="0"/>
                  <a:t>(</a:t>
                </a:r>
                <a:r>
                  <a:rPr lang="pt-BR" sz="2000" i="1" dirty="0"/>
                  <a:t>x</a:t>
                </a:r>
                <a:r>
                  <a:rPr lang="pt-BR" sz="2000" dirty="0"/>
                  <a:t>) pode ser simplificada ao fatorarmos</a:t>
                </a:r>
              </a:p>
              <a:p>
                <a:r>
                  <a:rPr lang="pt-BR" sz="2000" dirty="0"/>
                  <a:t>o denominador, ou seja: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80" y="1403469"/>
                <a:ext cx="10668000" cy="1920910"/>
              </a:xfrm>
              <a:prstGeom prst="rect">
                <a:avLst/>
              </a:prstGeom>
              <a:blipFill>
                <a:blip r:embed="rId5"/>
                <a:stretch>
                  <a:fillRect l="-629" r="-914" b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252" y="3324379"/>
            <a:ext cx="2974789" cy="73503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56290" y="4313100"/>
            <a:ext cx="11046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Assim sendo, as funções                                                           têm um comportamento idêntico (exceto para </a:t>
            </a:r>
            <a:r>
              <a:rPr lang="pt-BR" i="1" dirty="0"/>
              <a:t>x </a:t>
            </a:r>
            <a:r>
              <a:rPr lang="pt-BR" dirty="0"/>
              <a:t>= 2, em </a:t>
            </a:r>
          </a:p>
          <a:p>
            <a:endParaRPr lang="pt-BR" dirty="0"/>
          </a:p>
          <a:p>
            <a:r>
              <a:rPr lang="pt-BR" dirty="0"/>
              <a:t>que a primeira não é definida).</a:t>
            </a:r>
          </a:p>
          <a:p>
            <a:r>
              <a:rPr lang="pt-BR" dirty="0"/>
              <a:t>Ora, no cálculo do limite de </a:t>
            </a:r>
            <a:r>
              <a:rPr lang="pt-BR" i="1" dirty="0"/>
              <a:t>f 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quando </a:t>
            </a:r>
            <a:r>
              <a:rPr lang="pt-BR" i="1" dirty="0"/>
              <a:t>x </a:t>
            </a:r>
            <a:r>
              <a:rPr lang="pt-BR" dirty="0"/>
              <a:t>tende a 2, não interessa o que acontece quando </a:t>
            </a:r>
            <a:r>
              <a:rPr lang="pt-BR" i="1" dirty="0"/>
              <a:t>x </a:t>
            </a:r>
            <a:r>
              <a:rPr lang="pt-BR" dirty="0"/>
              <a:t>=2 (pois quando </a:t>
            </a:r>
            <a:r>
              <a:rPr lang="pt-BR" i="1" dirty="0"/>
              <a:t>x </a:t>
            </a:r>
            <a:r>
              <a:rPr lang="pt-BR" dirty="0"/>
              <a:t>tende a 2 ele é diferente de 2). Assim, no cálculo do limite, </a:t>
            </a:r>
            <a:r>
              <a:rPr lang="pt-BR" i="1" dirty="0"/>
              <a:t>f 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e </a:t>
            </a:r>
            <a:r>
              <a:rPr lang="pt-BR" i="1" dirty="0"/>
              <a:t>h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têm o mesmo comportamento. Portanto: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579" y="4313100"/>
            <a:ext cx="2385276" cy="5343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905" y="5914748"/>
            <a:ext cx="2429550" cy="6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Lembrando de fatoração: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931680" y="1403469"/>
            <a:ext cx="1066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Convém, antes de darmos novos exemplos, lembrar algumas fórmulas de fatoração: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80" y="2134759"/>
            <a:ext cx="7189244" cy="36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Lembrando de fatoração: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1641" y="1403469"/>
            <a:ext cx="109480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dirty="0"/>
              <a:t>Fatore as expressões – Fatoração por evidência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a) 4x + 4y =      b) 7a – 7b =      c) 5x – 5 =     d) </a:t>
            </a:r>
            <a:r>
              <a:rPr lang="pt-BR" dirty="0" err="1"/>
              <a:t>ax</a:t>
            </a:r>
            <a:r>
              <a:rPr lang="pt-BR" dirty="0"/>
              <a:t> – </a:t>
            </a:r>
            <a:r>
              <a:rPr lang="pt-BR" dirty="0" err="1"/>
              <a:t>ay</a:t>
            </a:r>
            <a:r>
              <a:rPr lang="pt-BR" dirty="0"/>
              <a:t> =     </a:t>
            </a:r>
          </a:p>
          <a:p>
            <a:r>
              <a:rPr lang="pt-BR" dirty="0"/>
              <a:t>      e) y² + 6y =    f) 6x² - 4a =     g) 4x⁵ - 7x² =    h) m⁷ - m³ = </a:t>
            </a:r>
            <a:br>
              <a:rPr lang="pt-BR" dirty="0"/>
            </a:br>
            <a:endParaRPr lang="pt-BR" dirty="0"/>
          </a:p>
          <a:p>
            <a:r>
              <a:rPr lang="pt-BR" b="1" dirty="0"/>
              <a:t>2</a:t>
            </a:r>
            <a:r>
              <a:rPr lang="pt-BR" dirty="0"/>
              <a:t>) Fatore as expressões- Diferença de dois quadrados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a) a² - 25 =      b) x² - 1 =     c) a² - 4 =    d) 9 - x² =     </a:t>
            </a:r>
          </a:p>
          <a:p>
            <a:r>
              <a:rPr lang="pt-BR" dirty="0"/>
              <a:t>e) x² - a² =        f) 1 - y² =        g) m² - n² =   h) a² - 64 =</a:t>
            </a:r>
          </a:p>
          <a:p>
            <a:r>
              <a:rPr lang="es-ES" b="1" dirty="0"/>
              <a:t> </a:t>
            </a:r>
            <a:endParaRPr lang="pt-BR" dirty="0"/>
          </a:p>
          <a:p>
            <a:r>
              <a:rPr lang="es-ES" dirty="0"/>
              <a:t>3</a:t>
            </a:r>
            <a:r>
              <a:rPr lang="pt-BR" dirty="0"/>
              <a:t>) Fatore as expressões – Trinômio quadrado perfeito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a) m² -12m + 36=           b) a² + 14a + 49 =         c) 4 + 12x + 9x² =          </a:t>
            </a:r>
          </a:p>
          <a:p>
            <a:r>
              <a:rPr lang="pt-BR" dirty="0"/>
              <a:t>d) 9a² - 12a + 4 =   e) 9x² - 6xy + y² =        f) x² + 20x + 100 =</a:t>
            </a:r>
          </a:p>
        </p:txBody>
      </p:sp>
    </p:spTree>
    <p:extLst>
      <p:ext uri="{BB962C8B-B14F-4D97-AF65-F5344CB8AC3E}">
        <p14:creationId xmlns:p14="http://schemas.microsoft.com/office/powerpoint/2010/main" val="216351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Calculemos os limites abaixo: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19" y="1789815"/>
            <a:ext cx="2857899" cy="9240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287" y="2943157"/>
            <a:ext cx="2505425" cy="9716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806" y="4192747"/>
            <a:ext cx="2067213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856211" y="518291"/>
            <a:ext cx="10743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Aplicando as fórmulas de fatoração adequadas, chegamos 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928" y="1632342"/>
            <a:ext cx="8597364" cy="37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Obtenha os limites: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066" y="1682323"/>
            <a:ext cx="2257740" cy="7335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483" y="1769940"/>
            <a:ext cx="2286319" cy="9240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130" y="3047947"/>
            <a:ext cx="2257740" cy="7621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867" y="4331656"/>
            <a:ext cx="2048161" cy="7716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694" y="4514535"/>
            <a:ext cx="247684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Infinitos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99" y="1409035"/>
            <a:ext cx="9602540" cy="8478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789" y="2408271"/>
            <a:ext cx="6083664" cy="26126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603" y="5172280"/>
            <a:ext cx="10050278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Infinitos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07" y="1171130"/>
            <a:ext cx="4565742" cy="19607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524596"/>
            <a:ext cx="10849043" cy="18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Infinitos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82" y="1082735"/>
            <a:ext cx="9840698" cy="12003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126" y="2617406"/>
            <a:ext cx="725906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Infinitos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835" y="1795234"/>
            <a:ext cx="9888330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3172A-964B-4DED-818C-F3CC9A724421}"/>
              </a:ext>
            </a:extLst>
          </p:cNvPr>
          <p:cNvSpPr txBox="1"/>
          <p:nvPr/>
        </p:nvSpPr>
        <p:spPr>
          <a:xfrm>
            <a:off x="2401958" y="2875002"/>
            <a:ext cx="7126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C20E28"/>
                </a:solidFill>
                <a:latin typeface="Poppins" panose="00000500000000000000" pitchFamily="50" charset="0"/>
              </a:rPr>
              <a:t>NOSSA DISCIPLINA</a:t>
            </a:r>
          </a:p>
        </p:txBody>
      </p:sp>
    </p:spTree>
    <p:extLst>
      <p:ext uri="{BB962C8B-B14F-4D97-AF65-F5344CB8AC3E}">
        <p14:creationId xmlns:p14="http://schemas.microsoft.com/office/powerpoint/2010/main" val="3640452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3898669" y="518291"/>
            <a:ext cx="7701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Testando os nossos  limites...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51" y="1920241"/>
            <a:ext cx="9495173" cy="27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3898669" y="518291"/>
            <a:ext cx="7701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nos extremos do domínio..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Relembrando o estudo das funções, vimos a importância de conhecer o comportamento de uma função quando </a:t>
            </a:r>
            <a:r>
              <a:rPr lang="pt-BR" i="1" dirty="0">
                <a:latin typeface="TimesNewRomanPS-ItalicMT"/>
              </a:rPr>
              <a:t>x </a:t>
            </a:r>
            <a:r>
              <a:rPr lang="pt-BR" dirty="0">
                <a:latin typeface="TimesNewRomanPSMT"/>
              </a:rPr>
              <a:t>era muito grande (tendendo para infinito) ou muito pequeno (tendendo para menos infinito). Na verdade o que queríamos era determinar os valores dos limites, chamados limites nos extremos: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819" y="2241886"/>
            <a:ext cx="4055294" cy="79225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34342" y="3122597"/>
            <a:ext cx="10865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31F20"/>
                </a:solidFill>
                <a:latin typeface="Times New Roman" panose="02020603050405020304" pitchFamily="18" charset="0"/>
              </a:rPr>
              <a:t>A maneira de obtermos esses limites consiste em escolher uma sucessão que divirja para mais infinito, ou simplesmente para infinito (</a:t>
            </a:r>
            <a:r>
              <a:rPr lang="pt-BR" dirty="0">
                <a:solidFill>
                  <a:srgbClr val="231F20"/>
                </a:solidFill>
                <a:latin typeface="Symbol" panose="05050102010706020507" pitchFamily="18" charset="2"/>
              </a:rPr>
              <a:t></a:t>
            </a:r>
            <a:r>
              <a:rPr lang="pt-BR" dirty="0">
                <a:solidFill>
                  <a:srgbClr val="231F20"/>
                </a:solidFill>
                <a:latin typeface="Times New Roman" panose="02020603050405020304" pitchFamily="18" charset="0"/>
              </a:rPr>
              <a:t>), ou menos infinito (–</a:t>
            </a:r>
            <a:r>
              <a:rPr lang="pt-BR" dirty="0">
                <a:solidFill>
                  <a:srgbClr val="231F20"/>
                </a:solidFill>
                <a:latin typeface="Symbol" panose="05050102010706020507" pitchFamily="18" charset="2"/>
              </a:rPr>
              <a:t></a:t>
            </a:r>
            <a:r>
              <a:rPr lang="pt-BR" dirty="0">
                <a:solidFill>
                  <a:srgbClr val="231F20"/>
                </a:solidFill>
                <a:latin typeface="Times New Roman" panose="02020603050405020304" pitchFamily="18" charset="0"/>
              </a:rPr>
              <a:t>) e determinarmos o comportamento da nova sucessão gerada por </a:t>
            </a:r>
            <a:r>
              <a:rPr lang="pt-BR" i="1" dirty="0">
                <a:solidFill>
                  <a:srgbClr val="231F20"/>
                </a:solidFill>
                <a:latin typeface="Times New Roman" panose="02020603050405020304" pitchFamily="18" charset="0"/>
              </a:rPr>
              <a:t>f </a:t>
            </a:r>
            <a:r>
              <a:rPr lang="pt-BR" dirty="0">
                <a:solidFill>
                  <a:srgbClr val="231F20"/>
                </a:solidFill>
                <a:latin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231F20"/>
                </a:solidFill>
                <a:latin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231F20"/>
                </a:solidFill>
                <a:latin typeface="Times New Roman" panose="02020603050405020304" pitchFamily="18" charset="0"/>
              </a:rPr>
              <a:t>)</a:t>
            </a:r>
            <a:r>
              <a:rPr lang="pt-BR" i="1" dirty="0">
                <a:solidFill>
                  <a:srgbClr val="231F2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pt-BR" i="1" dirty="0">
              <a:solidFill>
                <a:srgbClr val="231F2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4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3898669" y="518291"/>
            <a:ext cx="7701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nos extremos do domínio..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Observações: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00" y="1579779"/>
            <a:ext cx="9650172" cy="103837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47" y="2634208"/>
            <a:ext cx="9507277" cy="9621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47" y="3767645"/>
            <a:ext cx="9545382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3898669" y="518291"/>
            <a:ext cx="7701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nos extremos do domínio..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Observações: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58" y="1631274"/>
            <a:ext cx="9545382" cy="25816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84" y="4391805"/>
            <a:ext cx="953585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4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Treinando um pouco sem passar dos limites...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Calcule os seguintes limites: 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51073"/>
              </p:ext>
            </p:extLst>
          </p:nvPr>
        </p:nvGraphicFramePr>
        <p:xfrm>
          <a:off x="1533236" y="2111501"/>
          <a:ext cx="8127999" cy="239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471700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8107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68446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6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30001"/>
                  </a:ext>
                </a:extLst>
              </a:tr>
              <a:tr h="33890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9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d)</a:t>
                      </a:r>
                      <a:r>
                        <a:rPr lang="pt-BR" baseline="0" dirty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7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06805"/>
                  </a:ext>
                </a:extLst>
              </a:tr>
            </a:tbl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614" y="1956551"/>
            <a:ext cx="1247949" cy="80021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133" y="2073389"/>
            <a:ext cx="1209844" cy="5620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638" y="2097204"/>
            <a:ext cx="1247949" cy="5144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14" y="3209735"/>
            <a:ext cx="1190791" cy="49536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603" y="3143210"/>
            <a:ext cx="2638793" cy="5715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614" y="4158076"/>
            <a:ext cx="1905266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02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Continuando a parte teórica...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95" y="1410844"/>
            <a:ext cx="9392961" cy="298174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8515" y="4392585"/>
            <a:ext cx="1080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Intuitivamente, a ideia de função contínua decorre da análise de seu gráfico. Quando o gráfico de uma função não apresenta interrupções, dizemos que ela é contínua. Se houver algum ponto onde ocorre a interrupção, dizemos que é um ponto de descontinuidade.</a:t>
            </a:r>
          </a:p>
          <a:p>
            <a:r>
              <a:rPr lang="pt-BR" dirty="0">
                <a:latin typeface="TimesNewRomanPSMT"/>
              </a:rPr>
              <a:t>A fim de tornarmos mais formal esse conceito, observemos as funções que estão na figura acima: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337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Continuando a parte teórica...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96" y="1410845"/>
            <a:ext cx="8118554" cy="25771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8515" y="4189867"/>
            <a:ext cx="1080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Intuitivamente, a ideia de função contínua decorre da análise de seu gráfico. Quando o gráfico de uma função não apresenta interrupções, dizemos que ela é contínua. Se houver algum ponto onde ocorre a interrupção, dizemos que é um ponto de descontinuidade.</a:t>
            </a:r>
          </a:p>
          <a:p>
            <a:r>
              <a:rPr lang="pt-BR" dirty="0">
                <a:latin typeface="TimesNewRomanPSMT"/>
              </a:rPr>
              <a:t>A fim de tornarmos mais formal esse conceito, observemos as funções que estão na figura acima: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34996" y="5464286"/>
            <a:ext cx="10072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NewRomanPSMT"/>
              </a:rPr>
              <a:t>Para a função </a:t>
            </a:r>
            <a:r>
              <a:rPr lang="pt-BR" i="1" dirty="0">
                <a:latin typeface="TimesNewRomanPS-ItalicMT"/>
              </a:rPr>
              <a:t>f </a:t>
            </a:r>
            <a:r>
              <a:rPr lang="pt-BR" sz="800" dirty="0">
                <a:latin typeface="TimesNewRomanPSMT"/>
              </a:rPr>
              <a:t>1</a:t>
            </a:r>
            <a:r>
              <a:rPr lang="pt-BR" dirty="0">
                <a:latin typeface="TimesNewRomanPSMT"/>
              </a:rPr>
              <a:t>(</a:t>
            </a:r>
            <a:r>
              <a:rPr lang="pt-BR" i="1" dirty="0">
                <a:latin typeface="TimesNewRomanPS-ItalicMT"/>
              </a:rPr>
              <a:t>x</a:t>
            </a:r>
            <a:r>
              <a:rPr lang="pt-BR" dirty="0">
                <a:latin typeface="TimesNewRomanPSMT"/>
              </a:rPr>
              <a:t>), cujo gráfico é uma parábola, para qualquer valor real de </a:t>
            </a:r>
            <a:r>
              <a:rPr lang="pt-BR" i="1" dirty="0">
                <a:latin typeface="TimesNewRomanPS-ItalicMT"/>
              </a:rPr>
              <a:t>b, </a:t>
            </a:r>
            <a:r>
              <a:rPr lang="pt-BR" dirty="0">
                <a:latin typeface="TimesNewRomanPSMT"/>
              </a:rPr>
              <a:t>temos,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167" y="5899401"/>
            <a:ext cx="329611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Continuando a parte teórica...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91" y="1107294"/>
            <a:ext cx="5220394" cy="165718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98515" y="2864182"/>
            <a:ext cx="10072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NewRomanPSMT"/>
              </a:rPr>
              <a:t>Para a função </a:t>
            </a:r>
            <a:r>
              <a:rPr lang="pt-BR" i="1" dirty="0">
                <a:latin typeface="TimesNewRomanPS-ItalicMT"/>
              </a:rPr>
              <a:t>f </a:t>
            </a:r>
            <a:r>
              <a:rPr lang="pt-BR" sz="800" dirty="0">
                <a:latin typeface="TimesNewRomanPSMT"/>
              </a:rPr>
              <a:t>1</a:t>
            </a:r>
            <a:r>
              <a:rPr lang="pt-BR" dirty="0">
                <a:latin typeface="TimesNewRomanPSMT"/>
              </a:rPr>
              <a:t>(</a:t>
            </a:r>
            <a:r>
              <a:rPr lang="pt-BR" i="1" dirty="0">
                <a:latin typeface="TimesNewRomanPS-ItalicMT"/>
              </a:rPr>
              <a:t>x</a:t>
            </a:r>
            <a:r>
              <a:rPr lang="pt-BR" dirty="0">
                <a:latin typeface="TimesNewRomanPSMT"/>
              </a:rPr>
              <a:t>), cujo gráfico é uma parábola, para qualquer valor real de </a:t>
            </a:r>
            <a:r>
              <a:rPr lang="pt-BR" i="1" dirty="0">
                <a:latin typeface="TimesNewRomanPS-ItalicMT"/>
              </a:rPr>
              <a:t>b, </a:t>
            </a:r>
            <a:r>
              <a:rPr lang="pt-BR" dirty="0">
                <a:latin typeface="TimesNewRomanPSMT"/>
              </a:rPr>
              <a:t>temos,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82" y="3270279"/>
            <a:ext cx="3296110" cy="69542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12122" y="4225187"/>
            <a:ext cx="1076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ou seja, o limite existe, para </a:t>
            </a:r>
            <a:r>
              <a:rPr lang="pt-BR" i="1" dirty="0">
                <a:latin typeface="TimesNewRomanPS-ItalicMT"/>
              </a:rPr>
              <a:t>x </a:t>
            </a:r>
            <a:r>
              <a:rPr lang="pt-BR" dirty="0">
                <a:latin typeface="TimesNewRomanPSMT"/>
              </a:rPr>
              <a:t>tendendo a </a:t>
            </a:r>
            <a:r>
              <a:rPr lang="pt-BR" i="1" dirty="0">
                <a:latin typeface="TimesNewRomanPS-ItalicMT"/>
              </a:rPr>
              <a:t>b </a:t>
            </a:r>
            <a:r>
              <a:rPr lang="pt-BR" dirty="0">
                <a:latin typeface="TimesNewRomanPSMT"/>
              </a:rPr>
              <a:t>e, além disso, ele é igual ao valor da função em </a:t>
            </a:r>
            <a:r>
              <a:rPr lang="pt-BR" i="1" dirty="0">
                <a:latin typeface="TimesNewRomanPS-ItalicMT"/>
              </a:rPr>
              <a:t>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051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Continuando a parte teórica...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91" y="1107294"/>
            <a:ext cx="5220394" cy="16571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65" y="2764478"/>
            <a:ext cx="9859751" cy="1971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31" y="4934688"/>
            <a:ext cx="987880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6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Continuando a parte teórica...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91" y="1107294"/>
            <a:ext cx="5220394" cy="16571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90" y="2764478"/>
            <a:ext cx="9850225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98577" y="2353790"/>
            <a:ext cx="3862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Introdução Limites</a:t>
            </a:r>
            <a:endParaRPr lang="pt-BR" sz="5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B3550A-B6B0-4BA1-BE5F-8036972D8933}"/>
              </a:ext>
            </a:extLst>
          </p:cNvPr>
          <p:cNvSpPr txBox="1"/>
          <p:nvPr/>
        </p:nvSpPr>
        <p:spPr>
          <a:xfrm>
            <a:off x="6308035" y="1495931"/>
            <a:ext cx="5685181" cy="32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LIMITE DE FUNÇÕES:</a:t>
            </a:r>
            <a:b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 conceito de limite de funções tem grande utilidade na determinação do comportamento de funções nas vizinhanças de um ponto fora do domínio, no comportamento de funções quando x aumenta muito (tende para infinito) ou diminui muito (tende para menos infinito). </a:t>
            </a:r>
            <a:endParaRPr lang="pt-BR" sz="2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840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Resumindo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8515" y="1041512"/>
            <a:ext cx="1114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Continuidade de uma função: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91" y="1107294"/>
            <a:ext cx="5220394" cy="16571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72" y="4646944"/>
            <a:ext cx="9545382" cy="16004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90" y="2481130"/>
            <a:ext cx="6154009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21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Taxa média de variação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48" y="1280048"/>
            <a:ext cx="9443128" cy="17865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70" y="3323699"/>
            <a:ext cx="5169398" cy="30861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363" y="3967667"/>
            <a:ext cx="3315163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0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Taxa média de variação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78" y="2006683"/>
            <a:ext cx="3315163" cy="108600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36702" y="1041511"/>
            <a:ext cx="103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NewRomanPSMT"/>
              </a:rPr>
              <a:t>Sejam a função </a:t>
            </a:r>
            <a:r>
              <a:rPr lang="pt-BR" i="1" dirty="0">
                <a:latin typeface="TimesNewRomanPS-ItalicMT"/>
              </a:rPr>
              <a:t>f </a:t>
            </a:r>
            <a:r>
              <a:rPr lang="pt-BR" dirty="0">
                <a:latin typeface="TimesNewRomanPSMT"/>
              </a:rPr>
              <a:t>(</a:t>
            </a:r>
            <a:r>
              <a:rPr lang="pt-BR" i="1" dirty="0">
                <a:latin typeface="TimesNewRomanPS-ItalicMT"/>
              </a:rPr>
              <a:t>x</a:t>
            </a:r>
            <a:r>
              <a:rPr lang="pt-BR" dirty="0">
                <a:latin typeface="TimesNewRomanPSMT"/>
              </a:rPr>
              <a:t>) = </a:t>
            </a:r>
            <a:r>
              <a:rPr lang="pt-BR" i="1" dirty="0">
                <a:latin typeface="TimesNewRomanPS-ItalicMT"/>
              </a:rPr>
              <a:t>x²</a:t>
            </a:r>
            <a:r>
              <a:rPr lang="pt-BR" dirty="0">
                <a:latin typeface="TimesNewRomanPSMT"/>
              </a:rPr>
              <a:t>, o ponto inicial de abscissa </a:t>
            </a:r>
            <a:r>
              <a:rPr lang="pt-BR" i="1" dirty="0">
                <a:latin typeface="TimesNewRomanPS-ItalicMT"/>
              </a:rPr>
              <a:t>x</a:t>
            </a:r>
            <a:r>
              <a:rPr lang="pt-BR" sz="800" dirty="0">
                <a:latin typeface="TimesNewRomanPSMT"/>
              </a:rPr>
              <a:t>0 </a:t>
            </a:r>
            <a:r>
              <a:rPr lang="pt-BR" dirty="0">
                <a:latin typeface="TimesNewRomanPSMT"/>
              </a:rPr>
              <a:t>= 1 e a variação</a:t>
            </a:r>
          </a:p>
          <a:p>
            <a:r>
              <a:rPr lang="pt-BR" sz="2000" dirty="0" err="1">
                <a:latin typeface="SymbolMT"/>
              </a:rPr>
              <a:t>Δ</a:t>
            </a:r>
            <a:r>
              <a:rPr lang="pt-BR" sz="2000" i="1" dirty="0" err="1">
                <a:latin typeface="TimesNewRomanPS-ItalicMT"/>
              </a:rPr>
              <a:t>x</a:t>
            </a:r>
            <a:r>
              <a:rPr lang="pt-BR" sz="2000" i="1" dirty="0">
                <a:latin typeface="TimesNewRomanPS-ItalicMT"/>
              </a:rPr>
              <a:t> </a:t>
            </a:r>
            <a:r>
              <a:rPr lang="pt-BR" sz="2000" dirty="0">
                <a:latin typeface="SymbolMT"/>
              </a:rPr>
              <a:t>= </a:t>
            </a:r>
            <a:r>
              <a:rPr lang="pt-BR" sz="2000" dirty="0">
                <a:latin typeface="TimesNewRomanPSMT"/>
              </a:rPr>
              <a:t>2 </a:t>
            </a:r>
            <a:r>
              <a:rPr lang="pt-BR" dirty="0">
                <a:latin typeface="TimesNewRomanPSMT"/>
              </a:rPr>
              <a:t>(isto é, </a:t>
            </a:r>
            <a:r>
              <a:rPr lang="pt-BR" i="1" dirty="0">
                <a:latin typeface="TimesNewRomanPS-ItalicMT"/>
              </a:rPr>
              <a:t>x </a:t>
            </a:r>
            <a:r>
              <a:rPr lang="pt-BR" dirty="0">
                <a:latin typeface="TimesNewRomanPSMT"/>
              </a:rPr>
              <a:t>varia de 1 a 3). A taxa média de variação de </a:t>
            </a:r>
            <a:r>
              <a:rPr lang="pt-BR" i="1" dirty="0">
                <a:latin typeface="TimesNewRomanPS-ItalicMT"/>
              </a:rPr>
              <a:t>f </a:t>
            </a:r>
            <a:r>
              <a:rPr lang="pt-BR" dirty="0">
                <a:latin typeface="TimesNewRomanPSMT"/>
              </a:rPr>
              <a:t>para esses valores é: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444" y="2006683"/>
            <a:ext cx="5029902" cy="7811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129" y="3253957"/>
            <a:ext cx="4988437" cy="29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6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230285" y="518291"/>
            <a:ext cx="1036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Taxa média de variação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78" y="2006683"/>
            <a:ext cx="3315163" cy="10860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936702" y="1041511"/>
                <a:ext cx="103483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Consideremos novamente a função </a:t>
                </a:r>
                <a:r>
                  <a:rPr lang="pt-BR" i="1" dirty="0"/>
                  <a:t>f </a:t>
                </a:r>
                <a:r>
                  <a:rPr lang="pt-BR" dirty="0"/>
                  <a:t>(</a:t>
                </a:r>
                <a:r>
                  <a:rPr lang="pt-BR" i="1" dirty="0"/>
                  <a:t>x</a:t>
                </a:r>
                <a:r>
                  <a:rPr lang="pt-BR" dirty="0"/>
                  <a:t>) = </a:t>
                </a:r>
                <a:r>
                  <a:rPr lang="pt-BR" i="1" dirty="0"/>
                  <a:t>x²</a:t>
                </a:r>
                <a:r>
                  <a:rPr lang="pt-BR" dirty="0"/>
                  <a:t> e calculemos a taxa</a:t>
                </a:r>
              </a:p>
              <a:p>
                <a:r>
                  <a:rPr lang="pt-BR" dirty="0"/>
                  <a:t>média de variação a partir de um ponto genérico, de abscissa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:r>
                  <a:rPr lang="pt-BR" i="1" dirty="0"/>
                  <a:t>x, </a:t>
                </a:r>
                <a:r>
                  <a:rPr lang="pt-BR" dirty="0"/>
                  <a:t>e um acréscimo,</a:t>
                </a:r>
              </a:p>
              <a:p>
                <a:r>
                  <a:rPr lang="pt-BR" dirty="0"/>
                  <a:t>também genérico, </a:t>
                </a:r>
                <a:r>
                  <a:rPr lang="el-GR" dirty="0"/>
                  <a:t>Δ</a:t>
                </a:r>
                <a:r>
                  <a:rPr lang="pt-BR" i="1" dirty="0"/>
                  <a:t>x</a:t>
                </a:r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41511"/>
                <a:ext cx="10348332" cy="923330"/>
              </a:xfrm>
              <a:prstGeom prst="rect">
                <a:avLst/>
              </a:prstGeom>
              <a:blipFill>
                <a:blip r:embed="rId6"/>
                <a:stretch>
                  <a:fillRect l="-530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51" y="3134527"/>
            <a:ext cx="10334647" cy="20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5357528" y="518291"/>
            <a:ext cx="624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 de Funções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239019"/>
            <a:ext cx="111034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Intuitivamente, dada uma função f (x) e um ponto b do domínio, </a:t>
            </a:r>
            <a:r>
              <a:rPr lang="pt-BR" sz="2000" b="1" dirty="0" err="1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dize-mos</a:t>
            </a:r>
            <a:r>
              <a:rPr lang="pt-BR" sz="2000" b="1" dirty="0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 que o limite da função é L quando x tende a b pela direita (x → b+) se, à medida que x se aproxima de b pela direita (isto é, por valores superiores a b), os valores de f (x) se aproximam de L. Simbolicamente, escrevemos:</a:t>
            </a: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000" b="1" dirty="0">
              <a:latin typeface="Poppins" panose="00000500000000000000" pitchFamily="50" charset="0"/>
              <a:sym typeface="Arial"/>
            </a:endParaRP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B10511"/>
                </a:solidFill>
                <a:latin typeface="Poppins" panose="00000500000000000000" pitchFamily="50" charset="0"/>
                <a:sym typeface="Arial"/>
              </a:rPr>
              <a:t>Analogamente, dizemos que o limite da função é M quando x tende a b pela esquerda (x → b−) se, à medida que x se aproxima de b pela esquerda (isto é, por valores inferiores a b), os valores de f (x) se aproximam de M. Simbolicamente escrevemos:</a:t>
            </a: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000" b="1" dirty="0">
              <a:latin typeface="Poppins" panose="00000500000000000000" pitchFamily="50" charset="0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27" y="3176752"/>
            <a:ext cx="2343477" cy="7906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061" y="5492234"/>
            <a:ext cx="243874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228193" y="518291"/>
            <a:ext cx="9371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à esquerda e à direita do ponto 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135" y="1596287"/>
            <a:ext cx="8517906" cy="48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1008993" y="518291"/>
            <a:ext cx="10590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Existência do limite de f(x), quando x tende a b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731" y="1318918"/>
            <a:ext cx="7430537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585545" y="518291"/>
            <a:ext cx="901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Para a existência do limite de f(x)...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472398"/>
            <a:ext cx="111034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ym typeface="Arial"/>
              </a:rPr>
              <a:t>Caso L = M, ou seja, os limites laterais são iguais, dizemos que existe o  limite de f (x) quando x tende a b e escrevemos:</a:t>
            </a: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sym typeface="Arial"/>
              </a:rPr>
              <a:t>                                               </a:t>
            </a:r>
          </a:p>
          <a:p>
            <a:pPr defTabSz="1219170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>
                <a:sym typeface="Arial"/>
              </a:rPr>
              <a:t>         A figura a seguir ilustra essa situação.</a:t>
            </a:r>
          </a:p>
          <a:p>
            <a:pPr marL="457189" indent="-457189" defTabSz="121917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000" b="1" dirty="0">
              <a:latin typeface="Poppins" panose="00000500000000000000" pitchFamily="50" charset="0"/>
              <a:sym typeface="Arial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731" y="2700730"/>
            <a:ext cx="4997530" cy="28383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249" y="2051144"/>
            <a:ext cx="2295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69574" cy="6858000"/>
          </a:xfrm>
          <a:prstGeom prst="rect">
            <a:avLst/>
          </a:prstGeom>
          <a:solidFill>
            <a:srgbClr val="C20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496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9426540" y="6409818"/>
            <a:ext cx="2463303" cy="249136"/>
            <a:chOff x="9426540" y="6409818"/>
            <a:chExt cx="2463303" cy="24913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r="53463" b="12488"/>
            <a:stretch/>
          </p:blipFill>
          <p:spPr>
            <a:xfrm>
              <a:off x="9426540" y="6409818"/>
              <a:ext cx="601845" cy="24913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340" y="6520558"/>
              <a:ext cx="871358" cy="847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801" y="6525982"/>
              <a:ext cx="811042" cy="112689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A78D71A-C6B4-4A50-9D3A-4564337C3B74}"/>
              </a:ext>
            </a:extLst>
          </p:cNvPr>
          <p:cNvSpPr/>
          <p:nvPr/>
        </p:nvSpPr>
        <p:spPr>
          <a:xfrm>
            <a:off x="2585545" y="518291"/>
            <a:ext cx="9014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pt-BR" sz="2800" b="1" dirty="0">
                <a:solidFill>
                  <a:srgbClr val="C20E28"/>
                </a:solidFill>
                <a:latin typeface="Poppins" panose="00000500000000000000" pitchFamily="50" charset="0"/>
                <a:sym typeface="Arial"/>
              </a:rPr>
              <a:t>Limites laterais nem sempre indicam limite global</a:t>
            </a:r>
          </a:p>
          <a:p>
            <a:pPr algn="r" defTabSz="914377">
              <a:defRPr/>
            </a:pPr>
            <a:endParaRPr lang="pt-BR" sz="2800" b="1" dirty="0">
              <a:solidFill>
                <a:srgbClr val="C20E28"/>
              </a:solidFill>
              <a:latin typeface="Poppins" panose="00000500000000000000" pitchFamily="50" charset="0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C658D-0C67-4A91-B563-3F4020C0818C}"/>
              </a:ext>
            </a:extLst>
          </p:cNvPr>
          <p:cNvSpPr/>
          <p:nvPr/>
        </p:nvSpPr>
        <p:spPr>
          <a:xfrm>
            <a:off x="786416" y="1472398"/>
            <a:ext cx="1110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Quando os limites laterais L e M são distintos, dizemos que não existe Quando os limites laterais </a:t>
            </a:r>
            <a:r>
              <a:rPr lang="pt-BR" i="1" dirty="0"/>
              <a:t>L </a:t>
            </a:r>
            <a:r>
              <a:rPr lang="pt-BR" dirty="0"/>
              <a:t>e </a:t>
            </a:r>
            <a:r>
              <a:rPr lang="pt-BR" i="1" dirty="0"/>
              <a:t>M </a:t>
            </a:r>
            <a:r>
              <a:rPr lang="pt-BR" dirty="0"/>
              <a:t>são distintos, dizemos que não existe o limite de </a:t>
            </a:r>
            <a:r>
              <a:rPr lang="pt-BR" i="1" dirty="0"/>
              <a:t>f (x) </a:t>
            </a:r>
            <a:r>
              <a:rPr lang="pt-BR" dirty="0"/>
              <a:t>quando </a:t>
            </a:r>
            <a:r>
              <a:rPr lang="pt-BR" i="1" dirty="0"/>
              <a:t>x </a:t>
            </a:r>
            <a:r>
              <a:rPr lang="pt-BR" dirty="0"/>
              <a:t>tende a </a:t>
            </a:r>
            <a:r>
              <a:rPr lang="pt-BR" i="1" dirty="0"/>
              <a:t>b </a:t>
            </a:r>
            <a:r>
              <a:rPr lang="pt-BR" dirty="0"/>
              <a:t>(embora existam os limites laterais). </a:t>
            </a:r>
            <a:endParaRPr lang="pt-BR" sz="2000" b="1" dirty="0">
              <a:sym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545" y="2672494"/>
            <a:ext cx="5633544" cy="3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8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89d00056-fa32-461e-8a7c-437dd09b5746" xsi:nil="true"/>
    <MigrationWizIdPermissions xmlns="89d00056-fa32-461e-8a7c-437dd09b5746" xsi:nil="true"/>
    <MigrationWizIdPermissionLevels xmlns="89d00056-fa32-461e-8a7c-437dd09b5746" xsi:nil="true"/>
    <MigrationWizIdDocumentLibraryPermissions xmlns="89d00056-fa32-461e-8a7c-437dd09b5746" xsi:nil="true"/>
    <MigrationWizId xmlns="89d00056-fa32-461e-8a7c-437dd09b57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443C6DBA12C4E861EA20F9EBCFAE9" ma:contentTypeVersion="10" ma:contentTypeDescription="Create a new document." ma:contentTypeScope="" ma:versionID="8abf38490f4858089f326719bf183517">
  <xsd:schema xmlns:xsd="http://www.w3.org/2001/XMLSchema" xmlns:xs="http://www.w3.org/2001/XMLSchema" xmlns:p="http://schemas.microsoft.com/office/2006/metadata/properties" xmlns:ns2="89d00056-fa32-461e-8a7c-437dd09b5746" targetNamespace="http://schemas.microsoft.com/office/2006/metadata/properties" ma:root="true" ma:fieldsID="894fd5d7c31a5dab14905c408576fbe9" ns2:_="">
    <xsd:import namespace="89d00056-fa32-461e-8a7c-437dd09b574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0056-fa32-461e-8a7c-437dd09b574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B3E4D9-47EF-4F8C-A8BA-B1B492D9F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F1FCA-16B6-4A5D-BBD6-8806AA6AE62F}">
  <ds:schemaRefs>
    <ds:schemaRef ds:uri="89d00056-fa32-461e-8a7c-437dd09b5746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8E0C0F-5A44-4D70-9182-B36480EF3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00056-fa32-461e-8a7c-437dd09b5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1744</Words>
  <Application>Microsoft Office PowerPoint</Application>
  <PresentationFormat>Widescreen</PresentationFormat>
  <Paragraphs>122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Poppins</vt:lpstr>
      <vt:lpstr>Symbol</vt:lpstr>
      <vt:lpstr>SymbolMT</vt:lpstr>
      <vt:lpstr>Times New Roman</vt:lpstr>
      <vt:lpstr>TimesNewRomanPS-ItalicMT</vt:lpstr>
      <vt:lpstr>TimesNewRomanPSMT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ECOM 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Braga</dc:creator>
  <cp:lastModifiedBy>Antonio Carlos Eduardo</cp:lastModifiedBy>
  <cp:revision>144</cp:revision>
  <dcterms:created xsi:type="dcterms:W3CDTF">2021-06-29T00:28:23Z</dcterms:created>
  <dcterms:modified xsi:type="dcterms:W3CDTF">2024-09-23T21:58:15Z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0x010100026443C6DBA12C4E861EA20F9EBCFAE9</vt:lpwstr>
  </property>
</Properties>
</file>